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1" r:id="rId1"/>
  </p:sldMasterIdLst>
  <p:sldIdLst>
    <p:sldId id="279" r:id="rId2"/>
    <p:sldId id="261" r:id="rId3"/>
    <p:sldId id="281" r:id="rId4"/>
    <p:sldId id="264" r:id="rId5"/>
    <p:sldId id="282" r:id="rId6"/>
    <p:sldId id="273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BB801F-60A4-4058-A427-2CBA8EB2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1B37146-A8BF-4B54-8773-01C7DC89A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104ED7-7A8F-47EB-8389-DE5644BE2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A53B49-F06D-4939-9E69-FFFE3E65E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0A54C43-D728-406D-B3D5-705860885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75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DC791B-5658-45F8-BB7B-F5E9E579B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B7DFF75-E1F9-410D-B37F-8836C72A85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C83F8FC-0ACA-4DAB-80BF-D92ECEEA0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7C62F9-43DF-4682-9DB5-E084A268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BDEEEB-5DE7-46E0-A58A-9D3F2266A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2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C7505F3-E33E-4AEF-A432-194D3ADABF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38FFCD1-9648-4CD7-8F3C-45C3F0794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09DE7E-D8DD-4C46-A6CC-842A39F8F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49BC46-F314-49D9-934F-5284257B8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5BBA58F-A82D-4399-AB30-E40496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210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B25FCF-17C8-4D8E-B3CC-51D702BB2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53A031-5E68-4C67-BE4E-399F7BF4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477D1A-F078-4FAA-B98F-136442A85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D018B3-E3C6-407C-B2E1-EB9C8970A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BD9D71-20AF-49E3-BCCB-CFF18EFBF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463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8FA35D-24A5-4852-9E6C-B98E12E7A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5A2CEAC-F022-458F-BB12-220009B3E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5C4387-71C0-42A8-9DBB-E495969C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E9992C-DABF-4DD5-B69B-65E359C1D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B39E59-6D07-4DBB-8F9F-90433B681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20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D5F9F5-F3A4-44EB-A6AD-9E14FAAE9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28AD3C-EB2F-4574-9C82-DFD68567C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132E680-4EE8-45D3-9A27-925851ABC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B287E6A-767B-4B80-A6A5-2B3A914C9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63C55F0-5202-45EB-82D9-87B4C63EE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DBDD098-F474-4234-8702-00E2B772C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880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E62086-AC39-424C-9267-96B98166D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AB9A57-FDEA-4115-B2FC-1238BE8EC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BFE2B37-827A-4B56-81CB-C96B47CC9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B64B2A9-9A0C-4C9E-B677-48D86EAED0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C57A2BA-C4C7-4677-9884-449E65BDA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1732993-F99E-48D0-96E7-3D1569F40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1A52DB2-CFED-47A3-A2CC-A0FB25CD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B8E35DD-7E0C-4FA9-BF54-BD1C6BEC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47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79111C-0AD6-47CF-ADE0-427A819E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CFFA50C-5670-4D2D-960E-07B2FB5D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A70A681-8911-4024-A5EA-DD3EB87D6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417DE1C-56C0-4BDE-9768-08F8E1F23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553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2C014FA-912E-4442-B84B-07A8F2DAD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F1D6E39-634C-4E44-978B-5DC87439C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3369B83-C2C0-4DC4-AAE3-57CA7C5ED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69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309880-CEEC-49B5-9412-5F5A07A73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4A4A9A-1B1F-4086-AB40-D271558C0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365BDDB-2D80-4297-A390-8185A0A84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9541212-0CCF-4519-9A13-FC478F433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F47E903-86F6-4EF0-BD14-E5D65C12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BCCB039-3B7F-4F64-A313-CAE45A78D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32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61CB58-D4F1-4AE1-9837-E32B0A3BD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9E9E064-7B0B-46B2-A7C8-FA30EE807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E8C5AFA-6463-4680-9EC1-72A923AEE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B90EFB-D1B4-44E3-A454-96FAB5375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6EE6D63-E6E1-43B3-A68D-97D36E9AF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3C9F96-FB92-46AA-B13D-BD8020CE9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779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CC514C6-5EED-462D-95B0-BBB2EF1B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E9986EF-81E0-45B4-8AA3-06F6C8BB2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4F5534-5CA8-4BFA-8CEB-F06028166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977A6-E44C-4A97-96A8-97D17850CD39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16E1BE1-39F4-4709-966E-1F7D442EF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9685D0-9C56-4BA3-BFC1-F8202FED2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A2AD-DBB9-427E-9478-C18C5AE9A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052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0B3B15-D2A1-4E33-9D30-72718FAEE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41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32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Tē</a:t>
            </a:r>
            <a:r>
              <a:rPr lang="en-US" altLang="zh-TW" sz="3200" dirty="0">
                <a:latin typeface="台灣楷體" panose="02010604000101010101" pitchFamily="2" charset="-120"/>
                <a:ea typeface="台灣楷體" panose="02010604000101010101" pitchFamily="2" charset="-120"/>
              </a:rPr>
              <a:t> 7 </a:t>
            </a:r>
            <a:r>
              <a:rPr lang="en-US" altLang="zh-TW" sz="32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khò</a:t>
            </a:r>
            <a:r>
              <a:rPr lang="en-US" altLang="zh-TW" sz="3200" dirty="0">
                <a:latin typeface="台灣楷體" panose="02010604000101010101" pitchFamily="2" charset="-120"/>
                <a:ea typeface="台灣楷體" panose="02010604000101010101" pitchFamily="2" charset="-120"/>
              </a:rPr>
              <a:t>  </a:t>
            </a:r>
            <a:r>
              <a:rPr lang="en-US" altLang="zh-TW" sz="32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Tuā-khenn-bué</a:t>
            </a:r>
            <a:r>
              <a:rPr lang="en-US" altLang="zh-TW" sz="3200" dirty="0">
                <a:latin typeface="台灣楷體" panose="02010604000101010101" pitchFamily="2" charset="-120"/>
                <a:ea typeface="台灣楷體" panose="02010604000101010101" pitchFamily="2" charset="-120"/>
              </a:rPr>
              <a:t> </a:t>
            </a:r>
            <a:r>
              <a:rPr lang="en-US" altLang="zh-TW" sz="3200" dirty="0" err="1">
                <a:latin typeface="台灣楷體" panose="02010604000101010101" pitchFamily="2" charset="-120"/>
                <a:ea typeface="台灣楷體" panose="02010604000101010101" pitchFamily="2" charset="-120"/>
              </a:rPr>
              <a:t>Tann-pn̄g-tànn</a:t>
            </a:r>
            <a:endParaRPr lang="zh-TW" altLang="en-US" sz="32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FA66592A-24B1-402D-BCF4-33F7A7B92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AD628A-B43E-4C5D-8E66-4FCCB7B8C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15" y="1128201"/>
            <a:ext cx="5801784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522E1185-9763-4C4B-A503-B126B588A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315" y="2417737"/>
            <a:ext cx="5638840" cy="3759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42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CBBE58A-C3E6-4BD9-AE5B-C6172A237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642" y="669048"/>
            <a:ext cx="6134431" cy="5556823"/>
          </a:xfrm>
        </p:spPr>
        <p:txBody>
          <a:bodyPr>
            <a:noAutofit/>
          </a:bodyPr>
          <a:lstStyle/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1.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bûn-huà</a:t>
            </a:r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tsu-sán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2.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Tshī-tīng</a:t>
            </a:r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bîn-sio̍k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3.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un-i̍k</a:t>
            </a:r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liû-hîng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4.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tshut-sûn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5.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sì-suànn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6. lā-tiánn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tsú-tsia̍h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645F9322-82A5-46E5-905D-5EE679B82EE7}"/>
              </a:ext>
            </a:extLst>
          </p:cNvPr>
          <p:cNvSpPr txBox="1">
            <a:spLocks/>
          </p:cNvSpPr>
          <p:nvPr/>
        </p:nvSpPr>
        <p:spPr>
          <a:xfrm>
            <a:off x="7378473" y="669047"/>
            <a:ext cx="4101885" cy="55568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indent="-914400" algn="l">
              <a:buAutoNum type="arabicPeriod"/>
            </a:pP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文化資產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marL="914400" indent="-914400" algn="l">
              <a:buAutoNum type="arabicPeriod"/>
            </a:pP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市定民俗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marL="914400" indent="-914400" algn="l">
              <a:buAutoNum type="arabicPeriod"/>
            </a:pP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瘟疫流行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marL="914400" indent="-914400" algn="l">
              <a:buAutoNum type="arabicPeriod"/>
            </a:pP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出巡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marL="914400" indent="-914400" algn="l">
              <a:buAutoNum type="arabicPeriod"/>
            </a:pP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四散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6. </a:t>
            </a: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抐鼎煮食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marL="914400" indent="-914400" algn="l">
              <a:buAutoNum type="arabicPeriod"/>
            </a:pP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158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CBBE58A-C3E6-4BD9-AE5B-C6172A237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66861" y="851074"/>
            <a:ext cx="3900407" cy="5556823"/>
          </a:xfrm>
        </p:spPr>
        <p:txBody>
          <a:bodyPr>
            <a:noAutofit/>
          </a:bodyPr>
          <a:lstStyle/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7. </a:t>
            </a: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轎班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8. </a:t>
            </a: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食巧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9. </a:t>
            </a: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口灶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10. </a:t>
            </a: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無惜重本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11. </a:t>
            </a: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認同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12.	</a:t>
            </a:r>
            <a:r>
              <a:rPr lang="zh-TW" altLang="en-US" sz="4800" dirty="0">
                <a:latin typeface="台灣楷體" pitchFamily="2" charset="-120"/>
                <a:ea typeface="台灣楷體" pitchFamily="2" charset="-120"/>
              </a:rPr>
              <a:t>要意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ACB70A26-7E1E-4FAC-88C3-88487D9F9A90}"/>
              </a:ext>
            </a:extLst>
          </p:cNvPr>
          <p:cNvSpPr txBox="1">
            <a:spLocks/>
          </p:cNvSpPr>
          <p:nvPr/>
        </p:nvSpPr>
        <p:spPr>
          <a:xfrm>
            <a:off x="743446" y="1021556"/>
            <a:ext cx="6134431" cy="55568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7.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kiō</a:t>
            </a:r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-pan</a:t>
            </a: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8.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tsia̍h-khá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9.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kháu-tsàu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10.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bô</a:t>
            </a:r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sioh</a:t>
            </a:r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tāng-pún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11. 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jīn-tông</a:t>
            </a:r>
            <a:endParaRPr lang="en-US" altLang="zh-TW" sz="4800" dirty="0">
              <a:latin typeface="台灣楷體" pitchFamily="2" charset="-120"/>
              <a:ea typeface="台灣楷體" pitchFamily="2" charset="-120"/>
            </a:endParaRPr>
          </a:p>
          <a:p>
            <a:pPr algn="l"/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12.	</a:t>
            </a:r>
            <a:r>
              <a:rPr lang="en-US" altLang="zh-TW" sz="4800" dirty="0" err="1">
                <a:latin typeface="台灣楷體" pitchFamily="2" charset="-120"/>
                <a:ea typeface="台灣楷體" pitchFamily="2" charset="-120"/>
              </a:rPr>
              <a:t>iàu</a:t>
            </a:r>
            <a:r>
              <a:rPr lang="en-US" altLang="zh-TW" sz="4800" dirty="0">
                <a:latin typeface="台灣楷體" pitchFamily="2" charset="-120"/>
                <a:ea typeface="台灣楷體" pitchFamily="2" charset="-120"/>
              </a:rPr>
              <a:t>-ì</a:t>
            </a:r>
          </a:p>
        </p:txBody>
      </p:sp>
    </p:spTree>
    <p:extLst>
      <p:ext uri="{BB962C8B-B14F-4D97-AF65-F5344CB8AC3E}">
        <p14:creationId xmlns:p14="http://schemas.microsoft.com/office/powerpoint/2010/main" val="55965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altLang="zh-TW" sz="2400" b="1" kern="100" dirty="0"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3.Lán lâi liān kang-hu</a:t>
            </a:r>
            <a:br>
              <a:rPr lang="zh-TW" altLang="zh-TW" sz="2400" kern="100" dirty="0"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</a:br>
            <a:r>
              <a:rPr lang="nl-NL" altLang="zh-TW" sz="2400" b="1" kern="1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s-MX" altLang="zh-TW" sz="2400" b="1" kern="1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3-1.1 Guá ē-hiáu siá té-kù</a:t>
            </a:r>
            <a:br>
              <a:rPr lang="zh-TW" altLang="zh-TW" sz="2400" kern="100" dirty="0"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</a:br>
            <a:endParaRPr lang="zh-TW" altLang="en-US" sz="24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4002" y="1332879"/>
            <a:ext cx="10515600" cy="5099726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en-US" altLang="zh-TW" sz="3600" b="1" kern="100" dirty="0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lā-tiánn </a:t>
            </a:r>
            <a:r>
              <a:rPr lang="en-US" altLang="zh-TW" sz="3600" b="1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tsú-tsia</a:t>
            </a:r>
            <a:r>
              <a:rPr lang="en-US" altLang="zh-TW" sz="3600" b="1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Arial" panose="020B0604020202020204" pitchFamily="34" charset="0"/>
              </a:rPr>
              <a:t>̍</a:t>
            </a:r>
            <a:r>
              <a:rPr lang="en-US" altLang="zh-TW" sz="3600" b="1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h</a:t>
            </a:r>
            <a:r>
              <a:rPr lang="en-US" altLang="zh-TW" sz="3600" kern="100" dirty="0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, </a:t>
            </a:r>
            <a:r>
              <a:rPr lang="en-US" altLang="zh-TW" sz="36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khuán</a:t>
            </a:r>
            <a:r>
              <a:rPr lang="en-US" altLang="zh-TW" sz="3600" kern="100" dirty="0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n-US" altLang="zh-TW" sz="36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tshenn-tshau</a:t>
            </a:r>
            <a:r>
              <a:rPr lang="en-US" altLang="zh-TW" sz="3600" kern="100" dirty="0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ê </a:t>
            </a:r>
            <a:r>
              <a:rPr lang="en-US" altLang="zh-TW" sz="36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hó</a:t>
            </a:r>
            <a:r>
              <a:rPr lang="en-US" altLang="zh-TW" sz="3600" kern="100" dirty="0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n-US" altLang="zh-TW" sz="36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liāu-lí</a:t>
            </a:r>
            <a:r>
              <a:rPr lang="en-US" altLang="zh-TW" sz="3600" kern="100" dirty="0">
                <a:latin typeface="台灣楷體" panose="02010604000101010101" pitchFamily="2" charset="-120"/>
                <a:cs typeface="Times New Roman" panose="02020603050405020304" pitchFamily="18" charset="0"/>
              </a:rPr>
              <a:t>.</a:t>
            </a:r>
            <a:endParaRPr lang="es-MX" altLang="zh-TW" sz="3600" kern="100" dirty="0">
              <a:solidFill>
                <a:srgbClr val="000000"/>
              </a:solidFill>
              <a:effectLst/>
              <a:latin typeface="台灣楷體" panose="02010604000101010101" pitchFamily="2" charset="-120"/>
              <a:ea typeface="台灣楷體" panose="02010604000101010101" pitchFamily="2" charset="-12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es-MX" altLang="zh-TW" sz="4000" kern="100" dirty="0">
                <a:solidFill>
                  <a:srgbClr val="000000"/>
                </a:solidFill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kù1. lā-tiánn tsú-tsia̍h </a:t>
            </a:r>
          </a:p>
          <a:p>
            <a:pPr indent="0">
              <a:buNone/>
            </a:pPr>
            <a:endParaRPr lang="es-MX" altLang="zh-TW" sz="4000" kern="100" dirty="0">
              <a:solidFill>
                <a:srgbClr val="000000"/>
              </a:solidFill>
              <a:effectLst/>
              <a:latin typeface="台灣楷體" panose="02010604000101010101" pitchFamily="2" charset="-120"/>
              <a:ea typeface="台灣楷體" panose="02010604000101010101" pitchFamily="2" charset="-12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es-MX" altLang="zh-TW" sz="4000" kern="100" dirty="0">
                <a:solidFill>
                  <a:srgbClr val="000000"/>
                </a:solidFill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_____________________________________</a:t>
            </a:r>
          </a:p>
          <a:p>
            <a:pPr indent="0">
              <a:buNone/>
            </a:pPr>
            <a:endParaRPr lang="es-MX" altLang="zh-TW" sz="4000" kern="100" dirty="0">
              <a:solidFill>
                <a:srgbClr val="000000"/>
              </a:solidFill>
              <a:effectLst/>
              <a:latin typeface="台灣楷體" panose="02010604000101010101" pitchFamily="2" charset="-120"/>
              <a:ea typeface="台灣楷體" panose="02010604000101010101" pitchFamily="2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852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04875" y="7316"/>
            <a:ext cx="10515600" cy="1325563"/>
          </a:xfrm>
        </p:spPr>
        <p:txBody>
          <a:bodyPr>
            <a:normAutofit/>
          </a:bodyPr>
          <a:lstStyle/>
          <a:p>
            <a:r>
              <a:rPr lang="nl-NL" altLang="zh-TW" sz="2400" b="1" kern="100" dirty="0"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3.Lán lâi liān kang-hu</a:t>
            </a:r>
            <a:br>
              <a:rPr lang="zh-TW" altLang="zh-TW" sz="2400" kern="100" dirty="0"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</a:br>
            <a:r>
              <a:rPr lang="nl-NL" altLang="zh-TW" sz="2400" b="1" kern="1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s-MX" altLang="zh-TW" sz="2400" b="1" kern="100" dirty="0">
                <a:solidFill>
                  <a:srgbClr val="000000"/>
                </a:solidFill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3-1.1 Guá ē-hiáu siá té-kù</a:t>
            </a:r>
            <a:br>
              <a:rPr lang="zh-TW" altLang="zh-TW" sz="2400" kern="100" dirty="0"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</a:br>
            <a:endParaRPr lang="zh-TW" altLang="en-US" sz="2400" dirty="0">
              <a:latin typeface="台灣楷體" panose="02010604000101010101" pitchFamily="2" charset="-120"/>
              <a:ea typeface="台灣楷體" panose="02010604000101010101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4002" y="1332879"/>
            <a:ext cx="10515600" cy="5099726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en-US" altLang="zh-TW" sz="40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Uī-tio</a:t>
            </a:r>
            <a:r>
              <a:rPr lang="en-US" altLang="zh-TW" sz="4000" kern="100" dirty="0" err="1">
                <a:effectLst/>
                <a:latin typeface="台灣楷體" panose="02010604000101010101" pitchFamily="2" charset="-120"/>
                <a:cs typeface="Arial" panose="020B0604020202020204" pitchFamily="34" charset="0"/>
              </a:rPr>
              <a:t>̍</a:t>
            </a:r>
            <a:r>
              <a:rPr lang="en-US" altLang="zh-TW" sz="40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h</a:t>
            </a:r>
            <a:r>
              <a:rPr lang="en-US" altLang="zh-TW" sz="4000" kern="100" dirty="0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n-US" altLang="zh-TW" sz="40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beh</a:t>
            </a:r>
            <a:r>
              <a:rPr lang="en-US" altLang="zh-TW" sz="4000" kern="100" dirty="0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n-US" altLang="zh-TW" sz="40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hōo</a:t>
            </a:r>
            <a:r>
              <a:rPr lang="en-US" altLang="zh-TW" sz="4000" kern="100" dirty="0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n-US" altLang="zh-TW" sz="40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ta</a:t>
            </a:r>
            <a:r>
              <a:rPr lang="en-US" altLang="zh-TW" sz="4000" kern="100" dirty="0" err="1">
                <a:effectLst/>
                <a:latin typeface="台灣楷體" panose="02010604000101010101" pitchFamily="2" charset="-120"/>
                <a:cs typeface="Arial" panose="020B0604020202020204" pitchFamily="34" charset="0"/>
              </a:rPr>
              <a:t>̍</a:t>
            </a:r>
            <a:r>
              <a:rPr lang="en-US" altLang="zh-TW" sz="40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k-ke</a:t>
            </a:r>
            <a:r>
              <a:rPr lang="en-US" altLang="zh-TW" sz="4000" kern="100" dirty="0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n-US" altLang="zh-TW" sz="40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lóng</a:t>
            </a:r>
            <a:r>
              <a:rPr lang="en-US" altLang="zh-TW" sz="4000" kern="100" dirty="0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ē-</a:t>
            </a:r>
            <a:r>
              <a:rPr lang="en-US" altLang="zh-TW" sz="4000" kern="100" dirty="0" err="1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tàng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n-US" altLang="zh-TW" sz="4000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tsia</a:t>
            </a:r>
            <a:r>
              <a:rPr lang="en-US" altLang="zh-TW" sz="4000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Arial" panose="020B0604020202020204" pitchFamily="34" charset="0"/>
              </a:rPr>
              <a:t>̍</a:t>
            </a:r>
            <a:r>
              <a:rPr lang="en-US" altLang="zh-TW" sz="4000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h-p</a:t>
            </a:r>
            <a:r>
              <a:rPr lang="en-US" altLang="zh-TW" sz="4000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Arial Narrow" panose="020B0606020202030204" pitchFamily="34" charset="0"/>
              </a:rPr>
              <a:t>á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n-US" altLang="zh-TW" sz="4000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koh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 </a:t>
            </a:r>
            <a:r>
              <a:rPr lang="en-US" altLang="zh-TW" sz="4000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tsia</a:t>
            </a:r>
            <a:r>
              <a:rPr lang="en-US" altLang="zh-TW" sz="4000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Arial" panose="020B0604020202020204" pitchFamily="34" charset="0"/>
              </a:rPr>
              <a:t>̍</a:t>
            </a:r>
            <a:r>
              <a:rPr lang="en-US" altLang="zh-TW" sz="4000" kern="100" dirty="0" err="1">
                <a:solidFill>
                  <a:srgbClr val="FF0000"/>
                </a:solidFill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h-khá</a:t>
            </a:r>
            <a:r>
              <a:rPr lang="en-US" altLang="zh-TW" sz="4000" kern="100" dirty="0">
                <a:effectLst/>
                <a:latin typeface="台灣楷體" panose="02010604000101010101" pitchFamily="2" charset="-120"/>
                <a:cs typeface="Times New Roman" panose="02020603050405020304" pitchFamily="18" charset="0"/>
              </a:rPr>
              <a:t>,</a:t>
            </a:r>
            <a:endParaRPr lang="es-MX" altLang="zh-TW" sz="4000" kern="100" dirty="0">
              <a:solidFill>
                <a:srgbClr val="000000"/>
              </a:solidFill>
              <a:effectLst/>
              <a:latin typeface="台灣楷體" panose="02010604000101010101" pitchFamily="2" charset="-120"/>
              <a:ea typeface="台灣楷體" panose="02010604000101010101" pitchFamily="2" charset="-12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es-MX" altLang="zh-TW" sz="4000" kern="100" dirty="0">
                <a:solidFill>
                  <a:srgbClr val="000000"/>
                </a:solidFill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kù2. tsia̍h-pá koh tsia̍h-khá </a:t>
            </a:r>
          </a:p>
          <a:p>
            <a:pPr indent="0">
              <a:buNone/>
            </a:pPr>
            <a:endParaRPr lang="es-MX" altLang="zh-TW" sz="4000" kern="100" dirty="0">
              <a:solidFill>
                <a:srgbClr val="000000"/>
              </a:solidFill>
              <a:effectLst/>
              <a:latin typeface="台灣楷體" panose="02010604000101010101" pitchFamily="2" charset="-120"/>
              <a:ea typeface="台灣楷體" panose="02010604000101010101" pitchFamily="2" charset="-12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es-MX" altLang="zh-TW" sz="4000" kern="100" dirty="0">
                <a:solidFill>
                  <a:srgbClr val="000000"/>
                </a:solidFill>
                <a:effectLst/>
                <a:latin typeface="台灣楷體" panose="02010604000101010101" pitchFamily="2" charset="-120"/>
                <a:ea typeface="台灣楷體" panose="02010604000101010101" pitchFamily="2" charset="-120"/>
                <a:cs typeface="Times New Roman" panose="02020603050405020304" pitchFamily="18" charset="0"/>
              </a:rPr>
              <a:t>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23221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2904" y="726963"/>
            <a:ext cx="9917354" cy="5099726"/>
          </a:xfrm>
        </p:spPr>
        <p:txBody>
          <a:bodyPr>
            <a:noAutofit/>
          </a:bodyPr>
          <a:lstStyle/>
          <a:p>
            <a:pPr indent="0">
              <a:buNone/>
            </a:pPr>
            <a:endParaRPr lang="es-MX" altLang="zh-TW" sz="2400" kern="100" dirty="0">
              <a:solidFill>
                <a:srgbClr val="000000"/>
              </a:solidFill>
              <a:effectLst/>
              <a:latin typeface="台灣楷體" pitchFamily="2" charset="-120"/>
              <a:ea typeface="台灣楷體" pitchFamily="2" charset="-120"/>
              <a:cs typeface="Times New Roman" panose="02020603050405020304" pitchFamily="18" charset="0"/>
            </a:endParaRPr>
          </a:p>
          <a:p>
            <a:pPr indent="342900"/>
            <a:r>
              <a:rPr lang="es-MX" altLang="zh-TW" sz="4800" kern="100" dirty="0">
                <a:solidFill>
                  <a:srgbClr val="000000"/>
                </a:solidFill>
                <a:effectLst/>
                <a:latin typeface="台灣楷體" pitchFamily="2" charset="-120"/>
                <a:ea typeface="台灣楷體" pitchFamily="2" charset="-120"/>
                <a:cs typeface="Times New Roman" panose="02020603050405020304" pitchFamily="18" charset="0"/>
              </a:rPr>
              <a:t>3-2 Guá ē-hiáu su-khó</a:t>
            </a:r>
          </a:p>
          <a:p>
            <a:pPr indent="0">
              <a:buNone/>
            </a:pPr>
            <a:endParaRPr lang="es-MX" altLang="zh-TW" sz="4800" kern="100" dirty="0">
              <a:solidFill>
                <a:srgbClr val="000000"/>
              </a:solidFill>
              <a:effectLst/>
              <a:latin typeface="台灣楷體" pitchFamily="2" charset="-120"/>
              <a:ea typeface="台灣楷體" pitchFamily="2" charset="-12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es-MX" altLang="zh-TW" sz="5400" kern="100" dirty="0">
                <a:solidFill>
                  <a:srgbClr val="000000"/>
                </a:solidFill>
                <a:effectLst/>
                <a:latin typeface="台灣楷體" pitchFamily="2" charset="-120"/>
                <a:ea typeface="台灣楷體" pitchFamily="2" charset="-120"/>
                <a:cs typeface="Times New Roman" panose="02020603050405020304" pitchFamily="18" charset="0"/>
              </a:rPr>
              <a:t>Tuì Tann-pn̄g-tànn bîn-sio̍k ê khuànn-huat.</a:t>
            </a:r>
            <a:endParaRPr lang="zh-TW" altLang="en-US" sz="5400" dirty="0">
              <a:latin typeface="台灣楷體" pitchFamily="2" charset="-120"/>
              <a:ea typeface="台灣楷體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1271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</TotalTime>
  <Words>187</Words>
  <Application>Microsoft Office PowerPoint</Application>
  <PresentationFormat>寬螢幕</PresentationFormat>
  <Paragraphs>39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台灣楷體</vt:lpstr>
      <vt:lpstr>Arial</vt:lpstr>
      <vt:lpstr>Calibri</vt:lpstr>
      <vt:lpstr>Calibri Light</vt:lpstr>
      <vt:lpstr>Office 佈景主題</vt:lpstr>
      <vt:lpstr>Tē 7 khò  Tuā-khenn-bué Tann-pn̄g-tànn</vt:lpstr>
      <vt:lpstr>PowerPoint 簡報</vt:lpstr>
      <vt:lpstr>PowerPoint 簡報</vt:lpstr>
      <vt:lpstr>3.Lán lâi liān kang-hu  3-1.1 Guá ē-hiáu siá té-kù </vt:lpstr>
      <vt:lpstr>3.Lán lâi liān kang-hu  3-1.1 Guá ē-hiáu siá té-kù 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煎甜粿</dc:title>
  <dc:creator>淑貞 胡</dc:creator>
  <cp:lastModifiedBy>淑貞 胡</cp:lastModifiedBy>
  <cp:revision>99</cp:revision>
  <dcterms:created xsi:type="dcterms:W3CDTF">2020-09-09T01:35:59Z</dcterms:created>
  <dcterms:modified xsi:type="dcterms:W3CDTF">2021-05-20T00:11:22Z</dcterms:modified>
</cp:coreProperties>
</file>